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5" r:id="rId2"/>
    <p:sldId id="284" r:id="rId3"/>
    <p:sldId id="285" r:id="rId4"/>
    <p:sldId id="282" r:id="rId5"/>
    <p:sldId id="276" r:id="rId6"/>
    <p:sldId id="277" r:id="rId7"/>
    <p:sldId id="281" r:id="rId8"/>
    <p:sldId id="262" r:id="rId9"/>
    <p:sldId id="283" r:id="rId10"/>
    <p:sldId id="287" r:id="rId11"/>
    <p:sldId id="288" r:id="rId12"/>
    <p:sldId id="280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0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59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47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7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8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0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94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86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01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83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9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16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25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22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66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32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60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1A9350-1999-48C1-B390-A855D8CBB74D}" type="datetimeFigureOut">
              <a:rPr lang="en-IE" smtClean="0"/>
              <a:t>14/08/2014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D751B7-7289-46F2-96FD-59E8E471AA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209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070C0"/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19" y="465527"/>
            <a:ext cx="11112062" cy="6729357"/>
          </a:xfrm>
        </p:spPr>
        <p:txBody>
          <a:bodyPr>
            <a:normAutofit fontScale="90000"/>
          </a:bodyPr>
          <a:lstStyle/>
          <a:p>
            <a:pPr algn="ctr"/>
            <a:r>
              <a:rPr lang="en-IE" sz="6700" b="1" dirty="0" smtClean="0">
                <a:latin typeface="Baskerville Old Face" panose="02020602080505020303" pitchFamily="18" charset="0"/>
              </a:rPr>
              <a:t>FETAC  level 5  </a:t>
            </a:r>
            <a:br>
              <a:rPr lang="en-IE" sz="6700" b="1" dirty="0" smtClean="0">
                <a:latin typeface="Baskerville Old Face" panose="02020602080505020303" pitchFamily="18" charset="0"/>
              </a:rPr>
            </a:br>
            <a:r>
              <a:rPr lang="en-IE" sz="6700" b="1" dirty="0" smtClean="0">
                <a:latin typeface="Baskerville Old Face" panose="02020602080505020303" pitchFamily="18" charset="0"/>
              </a:rPr>
              <a:t>post leaving certificate COURSES</a:t>
            </a:r>
            <a:r>
              <a:rPr lang="en-IE" sz="6700" dirty="0" smtClean="0">
                <a:latin typeface="Baskerville Old Face" panose="02020602080505020303" pitchFamily="18" charset="0"/>
              </a:rPr>
              <a:t/>
            </a:r>
            <a:br>
              <a:rPr lang="en-IE" sz="6700" dirty="0" smtClean="0">
                <a:latin typeface="Baskerville Old Face" panose="02020602080505020303" pitchFamily="18" charset="0"/>
              </a:rPr>
            </a:br>
            <a:r>
              <a:rPr lang="en-IE" sz="6700" b="1" dirty="0" smtClean="0">
                <a:latin typeface="Baskerville Old Face" panose="02020602080505020303" pitchFamily="18" charset="0"/>
              </a:rPr>
              <a:t> Donegal ETB </a:t>
            </a:r>
            <a:br>
              <a:rPr lang="en-IE" sz="6700" b="1" dirty="0" smtClean="0">
                <a:latin typeface="Baskerville Old Face" panose="02020602080505020303" pitchFamily="18" charset="0"/>
              </a:rPr>
            </a:br>
            <a:r>
              <a:rPr lang="en-IE" sz="6700" b="1" dirty="0" smtClean="0">
                <a:latin typeface="Baskerville Old Face" panose="02020602080505020303" pitchFamily="18" charset="0"/>
              </a:rPr>
              <a:t/>
            </a:r>
            <a:br>
              <a:rPr lang="en-IE" sz="6700" b="1" dirty="0" smtClean="0">
                <a:latin typeface="Baskerville Old Face" panose="02020602080505020303" pitchFamily="18" charset="0"/>
              </a:rPr>
            </a:br>
            <a:r>
              <a:rPr lang="en-IE" sz="67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“LINKING LEARNING </a:t>
            </a:r>
            <a:br>
              <a:rPr lang="en-IE" sz="67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en-IE" sz="67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TO LIFE”</a:t>
            </a:r>
            <a:br>
              <a:rPr lang="en-IE" sz="67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endParaRPr lang="en-IE" sz="2700" i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97" y="128643"/>
            <a:ext cx="1905000" cy="1234936"/>
          </a:xfrm>
          <a:prstGeom prst="rect">
            <a:avLst/>
          </a:prstGeom>
        </p:spPr>
      </p:pic>
      <p:pic>
        <p:nvPicPr>
          <p:cNvPr id="5" name="Pharrell Williams - Happy (Official Instrumental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5881" y="269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3000">
        <p14:honeycomb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2000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1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12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1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1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0">
              <a:srgbClr val="0070C0"/>
            </a:gs>
            <a:gs pos="99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476" y="1760614"/>
            <a:ext cx="10515600" cy="6003591"/>
          </a:xfrm>
        </p:spPr>
        <p:txBody>
          <a:bodyPr>
            <a:normAutofit fontScale="90000"/>
          </a:bodyPr>
          <a:lstStyle/>
          <a:p>
            <a:pPr algn="ctr"/>
            <a:r>
              <a:rPr lang="en-IE" sz="8800" dirty="0" smtClean="0">
                <a:latin typeface="Baskerville Old Face" panose="02020602080505020303" pitchFamily="18" charset="0"/>
              </a:rPr>
              <a:t>Coláiste </a:t>
            </a:r>
            <a:r>
              <a:rPr lang="en-IE" sz="8800" dirty="0" err="1">
                <a:latin typeface="Baskerville Old Face" panose="02020602080505020303" pitchFamily="18" charset="0"/>
              </a:rPr>
              <a:t>Phobail</a:t>
            </a:r>
            <a:r>
              <a:rPr lang="en-IE" sz="8800" dirty="0">
                <a:latin typeface="Baskerville Old Face" panose="02020602080505020303" pitchFamily="18" charset="0"/>
              </a:rPr>
              <a:t> </a:t>
            </a:r>
            <a:r>
              <a:rPr lang="en-IE" sz="8800" dirty="0" err="1" smtClean="0">
                <a:latin typeface="Baskerville Old Face" panose="02020602080505020303" pitchFamily="18" charset="0"/>
              </a:rPr>
              <a:t>Cholmcille</a:t>
            </a:r>
            <a:r>
              <a:rPr lang="en-IE" sz="8800" dirty="0" smtClean="0">
                <a:latin typeface="Baskerville Old Face" panose="02020602080505020303" pitchFamily="18" charset="0"/>
              </a:rPr>
              <a:t/>
            </a:r>
            <a:br>
              <a:rPr lang="en-IE" sz="8800" dirty="0" smtClean="0">
                <a:latin typeface="Baskerville Old Face" panose="02020602080505020303" pitchFamily="18" charset="0"/>
              </a:rPr>
            </a:br>
            <a:r>
              <a:rPr lang="en-IE" sz="8900" b="1" dirty="0">
                <a:latin typeface="Baskerville Old Face" panose="02020602080505020303" pitchFamily="18" charset="0"/>
              </a:rPr>
              <a:t/>
            </a:r>
            <a:br>
              <a:rPr lang="en-IE" sz="8900" b="1" dirty="0">
                <a:latin typeface="Baskerville Old Face" panose="02020602080505020303" pitchFamily="18" charset="0"/>
              </a:rPr>
            </a:br>
            <a:r>
              <a:rPr lang="en-IE" sz="4000" cap="none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Tory Island, Co</a:t>
            </a:r>
            <a:r>
              <a:rPr lang="en-IE" sz="4000" cap="none" dirty="0">
                <a:solidFill>
                  <a:prstClr val="white"/>
                </a:solidFill>
                <a:latin typeface="Baskerville Old Face" panose="02020602080505020303" pitchFamily="18" charset="0"/>
              </a:rPr>
              <a:t>. Donegal </a:t>
            </a:r>
            <a:br>
              <a:rPr lang="en-IE" sz="4000" cap="none" dirty="0">
                <a:solidFill>
                  <a:prstClr val="white"/>
                </a:solidFill>
                <a:latin typeface="Baskerville Old Face" panose="02020602080505020303" pitchFamily="18" charset="0"/>
              </a:rPr>
            </a:br>
            <a:r>
              <a:rPr lang="en-IE" b="1" dirty="0">
                <a:latin typeface="Baskerville Old Face" panose="02020602080505020303" pitchFamily="18" charset="0"/>
              </a:rPr>
              <a:t>074 </a:t>
            </a:r>
            <a:r>
              <a:rPr lang="en-IE" b="1" dirty="0" smtClean="0">
                <a:latin typeface="Baskerville Old Face" panose="02020602080505020303" pitchFamily="18" charset="0"/>
              </a:rPr>
              <a:t>91 65448</a:t>
            </a:r>
            <a:r>
              <a:rPr lang="en-IE" sz="4000" cap="none" dirty="0">
                <a:solidFill>
                  <a:prstClr val="white"/>
                </a:solidFill>
                <a:latin typeface="Baskerville Old Face" panose="02020602080505020303" pitchFamily="18" charset="0"/>
              </a:rPr>
              <a:t/>
            </a:r>
            <a:br>
              <a:rPr lang="en-IE" sz="4000" cap="none" dirty="0">
                <a:solidFill>
                  <a:prstClr val="white"/>
                </a:solidFill>
                <a:latin typeface="Baskerville Old Face" panose="02020602080505020303" pitchFamily="18" charset="0"/>
              </a:rPr>
            </a:br>
            <a:r>
              <a:rPr lang="en-IE" sz="4000" cap="none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cpcthorai@donegaletb.ie</a:t>
            </a:r>
            <a:r>
              <a:rPr lang="en-IE" sz="6000" dirty="0" smtClean="0">
                <a:latin typeface="Baskerville Old Face" panose="02020602080505020303" pitchFamily="18" charset="0"/>
              </a:rPr>
              <a:t/>
            </a:r>
            <a:br>
              <a:rPr lang="en-IE" sz="6000" dirty="0" smtClean="0">
                <a:latin typeface="Baskerville Old Face" panose="02020602080505020303" pitchFamily="18" charset="0"/>
              </a:rPr>
            </a:br>
            <a:r>
              <a:rPr lang="en-IE" sz="6000" i="1" dirty="0" smtClean="0">
                <a:latin typeface="Baskerville Old Face" panose="02020602080505020303" pitchFamily="18" charset="0"/>
              </a:rPr>
              <a:t/>
            </a:r>
            <a:br>
              <a:rPr lang="en-IE" sz="6000" i="1" dirty="0" smtClean="0">
                <a:latin typeface="Baskerville Old Face" panose="02020602080505020303" pitchFamily="18" charset="0"/>
              </a:rPr>
            </a:br>
            <a:r>
              <a:rPr lang="en-IE" sz="6000" i="1" dirty="0" smtClean="0">
                <a:latin typeface="Baskerville Old Face" panose="02020602080505020303" pitchFamily="18" charset="0"/>
              </a:rPr>
              <a:t/>
            </a:r>
            <a:br>
              <a:rPr lang="en-IE" sz="6000" i="1" dirty="0" smtClean="0">
                <a:latin typeface="Baskerville Old Face" panose="02020602080505020303" pitchFamily="18" charset="0"/>
              </a:rPr>
            </a:br>
            <a:endParaRPr lang="en-IE" sz="5400" i="1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6" y="107052"/>
            <a:ext cx="1371600" cy="10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85118"/>
            <a:ext cx="9782240" cy="1507067"/>
          </a:xfrm>
        </p:spPr>
        <p:txBody>
          <a:bodyPr>
            <a:normAutofit fontScale="90000"/>
          </a:bodyPr>
          <a:lstStyle/>
          <a:p>
            <a:r>
              <a:rPr lang="en-IE" sz="4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Coláiste </a:t>
            </a:r>
            <a:r>
              <a:rPr lang="en-IE" sz="4800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Phobail</a:t>
            </a:r>
            <a:r>
              <a:rPr lang="en-IE" sz="48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IE" sz="4800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Cholmcille</a:t>
            </a:r>
            <a:r>
              <a:rPr lang="en-IE" sz="4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/>
            </a:r>
            <a:br>
              <a:rPr lang="en-IE" sz="4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en-IE" sz="4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PLC COURSES </a:t>
            </a:r>
            <a:endParaRPr lang="en-IE" sz="4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414543"/>
            <a:ext cx="9492082" cy="6131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2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Level 5</a:t>
            </a:r>
          </a:p>
          <a:p>
            <a:r>
              <a:rPr lang="en-IE" sz="3200" dirty="0" smtClean="0">
                <a:latin typeface="Baskerville Old Face" panose="02020602080505020303" pitchFamily="18" charset="0"/>
              </a:rPr>
              <a:t>Tourism with Business (5M5011)</a:t>
            </a:r>
          </a:p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577" y="269151"/>
            <a:ext cx="1728438" cy="14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26350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4714" y="1866696"/>
            <a:ext cx="105075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000" b="1" dirty="0" smtClean="0">
                <a:solidFill>
                  <a:srgbClr val="FF0000"/>
                </a:solidFill>
                <a:latin typeface="+mj-lt"/>
              </a:rPr>
              <a:t>St. Catherine’s Vocational School</a:t>
            </a:r>
            <a:r>
              <a:rPr lang="en-IE" sz="3000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r>
              <a:rPr lang="en-IE" sz="2400" dirty="0" smtClean="0">
                <a:solidFill>
                  <a:prstClr val="white"/>
                </a:solidFill>
                <a:latin typeface="+mj-lt"/>
              </a:rPr>
              <a:t>Killybegs</a:t>
            </a:r>
            <a:r>
              <a:rPr lang="en-IE" sz="2400" dirty="0">
                <a:solidFill>
                  <a:prstClr val="white"/>
                </a:solidFill>
                <a:latin typeface="+mj-lt"/>
              </a:rPr>
              <a:t>, Co. </a:t>
            </a:r>
            <a:r>
              <a:rPr lang="en-IE" sz="2400" dirty="0" smtClean="0">
                <a:solidFill>
                  <a:prstClr val="white"/>
                </a:solidFill>
                <a:latin typeface="+mj-lt"/>
              </a:rPr>
              <a:t>Donegal. </a:t>
            </a:r>
            <a:r>
              <a:rPr lang="en-IE" sz="2400" dirty="0">
                <a:solidFill>
                  <a:prstClr val="white"/>
                </a:solidFill>
                <a:latin typeface="+mj-lt"/>
              </a:rPr>
              <a:t/>
            </a:r>
            <a:br>
              <a:rPr lang="en-IE" sz="2400" dirty="0">
                <a:solidFill>
                  <a:prstClr val="white"/>
                </a:solidFill>
                <a:latin typeface="+mj-lt"/>
              </a:rPr>
            </a:br>
            <a:r>
              <a:rPr lang="en-IE" sz="2400" dirty="0" smtClean="0">
                <a:solidFill>
                  <a:prstClr val="white"/>
                </a:solidFill>
                <a:latin typeface="+mj-lt"/>
              </a:rPr>
              <a:t>07497 31491</a:t>
            </a:r>
            <a:r>
              <a:rPr lang="en-IE" sz="2400" dirty="0">
                <a:solidFill>
                  <a:prstClr val="white"/>
                </a:solidFill>
                <a:latin typeface="+mj-lt"/>
              </a:rPr>
              <a:t/>
            </a:r>
            <a:br>
              <a:rPr lang="en-IE" sz="2400" dirty="0">
                <a:solidFill>
                  <a:prstClr val="white"/>
                </a:solidFill>
                <a:latin typeface="+mj-lt"/>
              </a:rPr>
            </a:br>
            <a:r>
              <a:rPr lang="en-IE" sz="2400" dirty="0" smtClean="0">
                <a:latin typeface="+mj-lt"/>
              </a:rPr>
              <a:t>stcatherines</a:t>
            </a:r>
            <a:r>
              <a:rPr lang="en-IE" sz="2400" dirty="0">
                <a:latin typeface="+mj-lt"/>
              </a:rPr>
              <a:t>@donegaletb.ie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0998" y="3563274"/>
            <a:ext cx="102027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000" b="1" dirty="0" smtClean="0">
                <a:solidFill>
                  <a:srgbClr val="FF0000"/>
                </a:solidFill>
                <a:latin typeface="+mj-lt"/>
              </a:rPr>
              <a:t>Finn Valley College</a:t>
            </a:r>
          </a:p>
          <a:p>
            <a:r>
              <a:rPr lang="en-IE" sz="2400" dirty="0" smtClean="0">
                <a:solidFill>
                  <a:prstClr val="white"/>
                </a:solidFill>
                <a:latin typeface="+mj-lt"/>
              </a:rPr>
              <a:t>Drumboe </a:t>
            </a:r>
            <a:r>
              <a:rPr lang="en-IE" sz="2400" dirty="0">
                <a:solidFill>
                  <a:prstClr val="white"/>
                </a:solidFill>
                <a:latin typeface="+mj-lt"/>
              </a:rPr>
              <a:t>Lower, </a:t>
            </a:r>
            <a:r>
              <a:rPr lang="en-IE" sz="2400" dirty="0" err="1">
                <a:solidFill>
                  <a:prstClr val="white"/>
                </a:solidFill>
                <a:latin typeface="+mj-lt"/>
              </a:rPr>
              <a:t>Stranorlar</a:t>
            </a:r>
            <a:r>
              <a:rPr lang="en-IE" sz="2400" dirty="0">
                <a:solidFill>
                  <a:prstClr val="white"/>
                </a:solidFill>
                <a:latin typeface="+mj-lt"/>
              </a:rPr>
              <a:t>, Co. </a:t>
            </a:r>
            <a:r>
              <a:rPr lang="en-IE" sz="2400" dirty="0" smtClean="0">
                <a:solidFill>
                  <a:prstClr val="white"/>
                </a:solidFill>
                <a:latin typeface="+mj-lt"/>
              </a:rPr>
              <a:t>Donegal. </a:t>
            </a:r>
            <a:r>
              <a:rPr lang="en-IE" sz="2400" dirty="0">
                <a:solidFill>
                  <a:prstClr val="white"/>
                </a:solidFill>
                <a:latin typeface="+mj-lt"/>
              </a:rPr>
              <a:t/>
            </a:r>
            <a:br>
              <a:rPr lang="en-IE" sz="2400" dirty="0">
                <a:solidFill>
                  <a:prstClr val="white"/>
                </a:solidFill>
                <a:latin typeface="+mj-lt"/>
              </a:rPr>
            </a:br>
            <a:r>
              <a:rPr lang="en-IE" sz="2400" dirty="0">
                <a:solidFill>
                  <a:prstClr val="white"/>
                </a:solidFill>
                <a:latin typeface="+mj-lt"/>
              </a:rPr>
              <a:t>07491 31684</a:t>
            </a:r>
            <a:br>
              <a:rPr lang="en-IE" sz="2400" dirty="0">
                <a:solidFill>
                  <a:prstClr val="white"/>
                </a:solidFill>
                <a:latin typeface="+mj-lt"/>
              </a:rPr>
            </a:br>
            <a:r>
              <a:rPr lang="en-IE" sz="2400" dirty="0" smtClean="0">
                <a:latin typeface="+mj-lt"/>
              </a:rPr>
              <a:t>finnvalleycollege</a:t>
            </a:r>
            <a:r>
              <a:rPr lang="en-IE" sz="2400" dirty="0"/>
              <a:t>@</a:t>
            </a:r>
            <a:r>
              <a:rPr lang="en-IE" sz="2400" dirty="0" smtClean="0">
                <a:latin typeface="+mj-lt"/>
              </a:rPr>
              <a:t>donegaletb.ie</a:t>
            </a:r>
            <a:r>
              <a:rPr lang="en-IE" sz="3200" dirty="0">
                <a:latin typeface="Baskerville Old Face" panose="02020602080505020303" pitchFamily="18" charset="0"/>
              </a:rPr>
              <a:t/>
            </a:r>
            <a:br>
              <a:rPr lang="en-IE" sz="3200" dirty="0">
                <a:latin typeface="Baskerville Old Face" panose="02020602080505020303" pitchFamily="18" charset="0"/>
              </a:rPr>
            </a:b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1030998" y="204703"/>
            <a:ext cx="102027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000" b="1" dirty="0" smtClean="0">
                <a:solidFill>
                  <a:srgbClr val="FF0000"/>
                </a:solidFill>
              </a:rPr>
              <a:t>Errigal College</a:t>
            </a:r>
            <a:endParaRPr lang="en-IE" sz="3000" dirty="0">
              <a:solidFill>
                <a:srgbClr val="FF0000"/>
              </a:solidFill>
            </a:endParaRPr>
          </a:p>
          <a:p>
            <a:r>
              <a:rPr lang="en-IE" sz="2400" dirty="0" smtClean="0"/>
              <a:t>Windyhall</a:t>
            </a:r>
            <a:r>
              <a:rPr lang="en-IE" sz="2400" dirty="0"/>
              <a:t>, </a:t>
            </a:r>
            <a:r>
              <a:rPr lang="en-IE" sz="2400" dirty="0" err="1"/>
              <a:t>Letterkenny</a:t>
            </a:r>
            <a:r>
              <a:rPr lang="en-IE" sz="2400" dirty="0"/>
              <a:t>, Co. </a:t>
            </a:r>
            <a:r>
              <a:rPr lang="en-IE" sz="2400" dirty="0" smtClean="0"/>
              <a:t>Donegal. 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07491 21047 </a:t>
            </a:r>
            <a:br>
              <a:rPr lang="en-IE" sz="2400" dirty="0"/>
            </a:br>
            <a:r>
              <a:rPr lang="en-IE" sz="2400" dirty="0"/>
              <a:t>www.errigalcollege.ie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0998" y="5229982"/>
            <a:ext cx="71144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FF0000"/>
                </a:solidFill>
              </a:rPr>
              <a:t>Coláiste </a:t>
            </a:r>
            <a:r>
              <a:rPr lang="en-IE" sz="3000" b="1" dirty="0" err="1">
                <a:solidFill>
                  <a:srgbClr val="FF0000"/>
                </a:solidFill>
              </a:rPr>
              <a:t>Phobail</a:t>
            </a:r>
            <a:r>
              <a:rPr lang="en-IE" sz="3000" b="1" dirty="0">
                <a:solidFill>
                  <a:srgbClr val="FF0000"/>
                </a:solidFill>
              </a:rPr>
              <a:t> </a:t>
            </a:r>
            <a:r>
              <a:rPr lang="en-IE" sz="3000" b="1" dirty="0" err="1">
                <a:solidFill>
                  <a:srgbClr val="FF0000"/>
                </a:solidFill>
              </a:rPr>
              <a:t>Cholmcille</a:t>
            </a:r>
            <a:r>
              <a:rPr lang="en-IE" sz="3000" b="1" dirty="0">
                <a:solidFill>
                  <a:srgbClr val="92D050"/>
                </a:solidFill>
              </a:rPr>
              <a:t/>
            </a:r>
            <a:br>
              <a:rPr lang="en-IE" sz="3000" b="1" dirty="0">
                <a:solidFill>
                  <a:srgbClr val="92D050"/>
                </a:solidFill>
              </a:rPr>
            </a:br>
            <a:r>
              <a:rPr lang="en-IE" sz="2400" dirty="0"/>
              <a:t>Tory Island, Co. Donegal </a:t>
            </a:r>
            <a:br>
              <a:rPr lang="en-IE" sz="2400" dirty="0"/>
            </a:br>
            <a:r>
              <a:rPr lang="en-IE" sz="2400" dirty="0"/>
              <a:t>074 91 65448</a:t>
            </a:r>
            <a:br>
              <a:rPr lang="en-IE" sz="2400" dirty="0"/>
            </a:br>
            <a:r>
              <a:rPr lang="en-IE" sz="2400" dirty="0" smtClean="0"/>
              <a:t>cpcthorai</a:t>
            </a:r>
            <a:r>
              <a:rPr lang="en-IE" sz="2400" dirty="0"/>
              <a:t>@</a:t>
            </a:r>
            <a:r>
              <a:rPr lang="en-IE" sz="2400" dirty="0" smtClean="0"/>
              <a:t>donegaletb.ie</a:t>
            </a:r>
            <a:r>
              <a:rPr lang="en-IE" sz="2400" b="1" dirty="0">
                <a:solidFill>
                  <a:srgbClr val="92D050"/>
                </a:solidFill>
              </a:rPr>
              <a:t/>
            </a:r>
            <a:br>
              <a:rPr lang="en-IE" sz="2400" b="1" dirty="0">
                <a:solidFill>
                  <a:srgbClr val="92D050"/>
                </a:solidFill>
              </a:rPr>
            </a:br>
            <a:r>
              <a:rPr lang="en-IE" sz="2400" dirty="0" smtClean="0">
                <a:latin typeface="Baskerville Old Face" panose="02020602080505020303" pitchFamily="18" charset="0"/>
              </a:rPr>
              <a:t/>
            </a:r>
            <a:br>
              <a:rPr lang="en-IE" sz="2400" dirty="0" smtClean="0">
                <a:latin typeface="Baskerville Old Face" panose="02020602080505020303" pitchFamily="18" charset="0"/>
              </a:rPr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81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prism isContent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4675"/>
          </a:xfrm>
        </p:spPr>
        <p:txBody>
          <a:bodyPr>
            <a:normAutofit/>
          </a:bodyPr>
          <a:lstStyle/>
          <a:p>
            <a:pPr algn="ctr"/>
            <a:r>
              <a:rPr lang="en-IE" sz="8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…</a:t>
            </a:r>
            <a:r>
              <a:rPr lang="en-IE" sz="8000" dirty="0" smtClean="0"/>
              <a:t>Link learning </a:t>
            </a:r>
            <a:br>
              <a:rPr lang="en-IE" sz="8000" dirty="0" smtClean="0"/>
            </a:br>
            <a:r>
              <a:rPr lang="en-IE" sz="8000" dirty="0" smtClean="0"/>
              <a:t>to </a:t>
            </a:r>
            <a:r>
              <a:rPr lang="en-IE" sz="8000" dirty="0" err="1" smtClean="0"/>
              <a:t>youR</a:t>
            </a:r>
            <a:r>
              <a:rPr lang="en-IE" sz="8000" dirty="0" smtClean="0"/>
              <a:t> life </a:t>
            </a:r>
            <a:r>
              <a:rPr lang="en-IE" sz="8000" dirty="0" smtClean="0">
                <a:solidFill>
                  <a:srgbClr val="92D050"/>
                </a:solidFill>
              </a:rPr>
              <a:t>!</a:t>
            </a:r>
            <a:endParaRPr lang="en-IE" sz="8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14:reveal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070C0"/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45" y="128642"/>
            <a:ext cx="11112062" cy="6729357"/>
          </a:xfrm>
        </p:spPr>
        <p:txBody>
          <a:bodyPr>
            <a:normAutofit/>
          </a:bodyPr>
          <a:lstStyle/>
          <a:p>
            <a:pPr algn="ctr"/>
            <a:r>
              <a:rPr lang="en-IE" sz="3600" i="1" dirty="0" smtClean="0">
                <a:latin typeface="Baskerville Old Face" panose="02020602080505020303" pitchFamily="18" charset="0"/>
              </a:rPr>
              <a:t/>
            </a:r>
            <a:br>
              <a:rPr lang="en-IE" sz="3600" i="1" dirty="0" smtClean="0">
                <a:latin typeface="Baskerville Old Face" panose="02020602080505020303" pitchFamily="18" charset="0"/>
              </a:rPr>
            </a:br>
            <a:r>
              <a:rPr lang="en-IE" sz="3600" i="1" dirty="0">
                <a:latin typeface="Baskerville Old Face" panose="02020602080505020303" pitchFamily="18" charset="0"/>
              </a:rPr>
              <a:t/>
            </a:r>
            <a:br>
              <a:rPr lang="en-IE" sz="3600" i="1" dirty="0">
                <a:latin typeface="Baskerville Old Face" panose="02020602080505020303" pitchFamily="18" charset="0"/>
              </a:rPr>
            </a:br>
            <a:r>
              <a:rPr lang="en-IE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/>
            </a:r>
            <a:br>
              <a:rPr lang="en-IE" i="1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en-IE" sz="2700" i="1" dirty="0" smtClean="0">
                <a:latin typeface="Baskerville Old Face" panose="02020602080505020303" pitchFamily="18" charset="0"/>
              </a:rPr>
              <a:t/>
            </a:r>
            <a:br>
              <a:rPr lang="en-IE" sz="2700" i="1" dirty="0" smtClean="0">
                <a:latin typeface="Baskerville Old Face" panose="02020602080505020303" pitchFamily="18" charset="0"/>
              </a:rPr>
            </a:br>
            <a:endParaRPr lang="en-IE" sz="2700" i="1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7" y="128643"/>
            <a:ext cx="1905000" cy="14192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071" y="2119209"/>
            <a:ext cx="1044341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67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Baskerville Old Face" panose="02020602080505020303" pitchFamily="18" charset="0"/>
              </a:rPr>
              <a:t>Enrolling now for September 2014</a:t>
            </a:r>
          </a:p>
          <a:p>
            <a:pPr algn="ctr"/>
            <a:endParaRPr lang="en-IE" sz="6700" b="1" i="1" cap="all" dirty="0">
              <a:ln w="3175" cmpd="sng">
                <a:noFill/>
              </a:ln>
              <a:solidFill>
                <a:prstClr val="white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IE" sz="6700" i="1" cap="all" dirty="0" smtClean="0">
                <a:ln w="3175" cmpd="sng">
                  <a:noFill/>
                </a:ln>
                <a:solidFill>
                  <a:srgbClr val="FF0000"/>
                </a:solidFill>
                <a:latin typeface="Baskerville Old Face" panose="02020602080505020303" pitchFamily="18" charset="0"/>
              </a:rPr>
              <a:t>Limited places !</a:t>
            </a:r>
            <a:r>
              <a:rPr lang="en-IE" sz="2700" i="1" cap="all" dirty="0">
                <a:ln w="3175" cmpd="sng">
                  <a:noFill/>
                </a:ln>
                <a:solidFill>
                  <a:prstClr val="white"/>
                </a:solidFill>
                <a:latin typeface="Baskerville Old Face" panose="02020602080505020303" pitchFamily="18" charset="0"/>
              </a:rPr>
              <a:t/>
            </a:r>
            <a:br>
              <a:rPr lang="en-IE" sz="2700" i="1" cap="all" dirty="0">
                <a:ln w="3175" cmpd="sng">
                  <a:noFill/>
                </a:ln>
                <a:solidFill>
                  <a:prstClr val="white"/>
                </a:solidFill>
                <a:latin typeface="Baskerville Old Face" panose="02020602080505020303" pitchFamily="18" charset="0"/>
              </a:rPr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766763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070C0"/>
            </a:gs>
            <a:gs pos="100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45" y="128642"/>
            <a:ext cx="11112062" cy="1164899"/>
          </a:xfrm>
        </p:spPr>
        <p:txBody>
          <a:bodyPr>
            <a:normAutofit fontScale="90000"/>
          </a:bodyPr>
          <a:lstStyle/>
          <a:p>
            <a:pPr algn="ctr"/>
            <a:r>
              <a:rPr lang="en-IE" sz="3600" i="1" dirty="0" smtClean="0">
                <a:latin typeface="Baskerville Old Face" panose="02020602080505020303" pitchFamily="18" charset="0"/>
              </a:rPr>
              <a:t/>
            </a:r>
            <a:br>
              <a:rPr lang="en-IE" sz="3600" i="1" dirty="0" smtClean="0">
                <a:latin typeface="Baskerville Old Face" panose="02020602080505020303" pitchFamily="18" charset="0"/>
              </a:rPr>
            </a:br>
            <a:r>
              <a:rPr lang="en-IE" sz="3600" i="1" dirty="0">
                <a:latin typeface="Baskerville Old Face" panose="02020602080505020303" pitchFamily="18" charset="0"/>
              </a:rPr>
              <a:t/>
            </a:r>
            <a:br>
              <a:rPr lang="en-IE" sz="3600" i="1" dirty="0">
                <a:latin typeface="Baskerville Old Face" panose="02020602080505020303" pitchFamily="18" charset="0"/>
              </a:rPr>
            </a:br>
            <a:r>
              <a:rPr lang="en-IE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/>
            </a:r>
            <a:br>
              <a:rPr lang="en-IE" i="1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en-IE" sz="2700" i="1" dirty="0" smtClean="0">
                <a:latin typeface="Baskerville Old Face" panose="02020602080505020303" pitchFamily="18" charset="0"/>
              </a:rPr>
              <a:t/>
            </a:r>
            <a:br>
              <a:rPr lang="en-IE" sz="2700" i="1" dirty="0" smtClean="0">
                <a:latin typeface="Baskerville Old Face" panose="02020602080505020303" pitchFamily="18" charset="0"/>
              </a:rPr>
            </a:br>
            <a:endParaRPr lang="en-IE" sz="2700" i="1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7" y="128643"/>
            <a:ext cx="1905000" cy="14192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745" y="128641"/>
            <a:ext cx="11692725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55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Baskerville Old Face" panose="02020602080505020303" pitchFamily="18" charset="0"/>
              </a:rPr>
              <a:t>         Benefits of PLC courses</a:t>
            </a:r>
          </a:p>
          <a:p>
            <a:pPr algn="ctr"/>
            <a:endParaRPr lang="en-IE" sz="5500" b="1" cap="all" dirty="0" smtClean="0">
              <a:ln w="3175" cmpd="sng">
                <a:noFill/>
              </a:ln>
              <a:solidFill>
                <a:prstClr val="white"/>
              </a:solidFill>
              <a:latin typeface="Baskerville Old Face" panose="020206020805050203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IE" sz="2800" dirty="0" smtClean="0">
                <a:solidFill>
                  <a:prstClr val="white"/>
                </a:solidFill>
              </a:rPr>
              <a:t>A </a:t>
            </a:r>
            <a:r>
              <a:rPr lang="en-IE" sz="2800" dirty="0">
                <a:solidFill>
                  <a:prstClr val="white"/>
                </a:solidFill>
              </a:rPr>
              <a:t>PLC can serve a variety of purposes - equipping school leavers &amp; mature students with the necessary skills for the workplace or acting as a stepping stone to third-level study. 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en-IE" sz="2800" dirty="0">
              <a:solidFill>
                <a:prstClr val="white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IE" sz="2800" dirty="0">
                <a:solidFill>
                  <a:prstClr val="white"/>
                </a:solidFill>
              </a:rPr>
              <a:t>PLCs can give you some breathing space before committing </a:t>
            </a:r>
            <a:r>
              <a:rPr lang="en-IE" sz="2800" dirty="0" smtClean="0">
                <a:solidFill>
                  <a:prstClr val="white"/>
                </a:solidFill>
              </a:rPr>
              <a:t>to </a:t>
            </a:r>
            <a:r>
              <a:rPr lang="en-IE" sz="2800" dirty="0">
                <a:solidFill>
                  <a:prstClr val="white"/>
                </a:solidFill>
              </a:rPr>
              <a:t>third-level and to help decide whether to pursue a particular course of study in the longer term.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en-IE" sz="2800" dirty="0">
              <a:solidFill>
                <a:prstClr val="white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IE" sz="2800" dirty="0">
                <a:solidFill>
                  <a:prstClr val="white"/>
                </a:solidFill>
              </a:rPr>
              <a:t>PLCs can provide a direct route to third level, through a number of schemes… 36 higher education institutions now reserve places for PLC graduates.</a:t>
            </a:r>
          </a:p>
          <a:p>
            <a:pPr algn="ctr"/>
            <a:endParaRPr lang="en-IE" sz="6700" b="1" i="1" cap="all" dirty="0">
              <a:ln w="3175" cmpd="sng">
                <a:noFill/>
              </a:ln>
              <a:solidFill>
                <a:prstClr val="white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9320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0">
              <a:srgbClr val="0070C0"/>
            </a:gs>
            <a:gs pos="99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055" y="477420"/>
            <a:ext cx="10515600" cy="6003591"/>
          </a:xfrm>
        </p:spPr>
        <p:txBody>
          <a:bodyPr>
            <a:normAutofit fontScale="90000"/>
          </a:bodyPr>
          <a:lstStyle/>
          <a:p>
            <a:pPr algn="ctr"/>
            <a:r>
              <a:rPr lang="en-IE" sz="6000" dirty="0" smtClean="0">
                <a:latin typeface="Baskerville Old Face" panose="02020602080505020303" pitchFamily="18" charset="0"/>
              </a:rPr>
              <a:t/>
            </a:r>
            <a:br>
              <a:rPr lang="en-IE" sz="6000" dirty="0" smtClean="0">
                <a:latin typeface="Baskerville Old Face" panose="02020602080505020303" pitchFamily="18" charset="0"/>
              </a:rPr>
            </a:br>
            <a:r>
              <a:rPr lang="en-IE" sz="6000" dirty="0">
                <a:latin typeface="Baskerville Old Face" panose="02020602080505020303" pitchFamily="18" charset="0"/>
              </a:rPr>
              <a:t/>
            </a:r>
            <a:br>
              <a:rPr lang="en-IE" sz="6000" dirty="0">
                <a:latin typeface="Baskerville Old Face" panose="02020602080505020303" pitchFamily="18" charset="0"/>
              </a:rPr>
            </a:br>
            <a:r>
              <a:rPr lang="en-IE" sz="6000" dirty="0" smtClean="0">
                <a:latin typeface="Baskerville Old Face" panose="02020602080505020303" pitchFamily="18" charset="0"/>
              </a:rPr>
              <a:t/>
            </a:r>
            <a:br>
              <a:rPr lang="en-IE" sz="6000" dirty="0" smtClean="0">
                <a:latin typeface="Baskerville Old Face" panose="02020602080505020303" pitchFamily="18" charset="0"/>
              </a:rPr>
            </a:br>
            <a:r>
              <a:rPr lang="en-IE" sz="6000" dirty="0" smtClean="0">
                <a:latin typeface="Baskerville Old Face" panose="02020602080505020303" pitchFamily="18" charset="0"/>
              </a:rPr>
              <a:t/>
            </a:r>
            <a:br>
              <a:rPr lang="en-IE" sz="6000" dirty="0" smtClean="0">
                <a:latin typeface="Baskerville Old Face" panose="02020602080505020303" pitchFamily="18" charset="0"/>
              </a:rPr>
            </a:br>
            <a:r>
              <a:rPr lang="en-IE" sz="10000" b="1" dirty="0" smtClean="0">
                <a:latin typeface="Baskerville Old Face" panose="02020602080505020303" pitchFamily="18" charset="0"/>
              </a:rPr>
              <a:t>Errigal </a:t>
            </a:r>
            <a:br>
              <a:rPr lang="en-IE" sz="10000" b="1" dirty="0" smtClean="0">
                <a:latin typeface="Baskerville Old Face" panose="02020602080505020303" pitchFamily="18" charset="0"/>
              </a:rPr>
            </a:br>
            <a:r>
              <a:rPr lang="en-IE" sz="10000" b="1" dirty="0" smtClean="0">
                <a:latin typeface="Baskerville Old Face" panose="02020602080505020303" pitchFamily="18" charset="0"/>
              </a:rPr>
              <a:t>College </a:t>
            </a:r>
            <a:r>
              <a:rPr lang="en-IE" sz="6000" dirty="0" smtClean="0">
                <a:latin typeface="Baskerville Old Face" panose="02020602080505020303" pitchFamily="18" charset="0"/>
              </a:rPr>
              <a:t/>
            </a:r>
            <a:br>
              <a:rPr lang="en-IE" sz="6000" dirty="0" smtClean="0">
                <a:latin typeface="Baskerville Old Face" panose="02020602080505020303" pitchFamily="18" charset="0"/>
              </a:rPr>
            </a:br>
            <a:r>
              <a:rPr lang="en-IE" sz="6000" dirty="0" smtClean="0">
                <a:latin typeface="Baskerville Old Face" panose="02020602080505020303" pitchFamily="18" charset="0"/>
              </a:rPr>
              <a:t/>
            </a:r>
            <a:br>
              <a:rPr lang="en-IE" sz="6000" dirty="0" smtClean="0">
                <a:latin typeface="Baskerville Old Face" panose="02020602080505020303" pitchFamily="18" charset="0"/>
              </a:rPr>
            </a:br>
            <a:r>
              <a:rPr lang="en-IE" sz="4000" cap="none" dirty="0" smtClean="0">
                <a:latin typeface="Baskerville Old Face" panose="02020602080505020303" pitchFamily="18" charset="0"/>
              </a:rPr>
              <a:t>Windyhall, </a:t>
            </a:r>
            <a:r>
              <a:rPr lang="en-IE" sz="4000" cap="none" dirty="0" err="1" smtClean="0">
                <a:latin typeface="Baskerville Old Face" panose="02020602080505020303" pitchFamily="18" charset="0"/>
              </a:rPr>
              <a:t>Letterkenny</a:t>
            </a:r>
            <a:r>
              <a:rPr lang="en-IE" sz="4000" cap="none" dirty="0" smtClean="0">
                <a:latin typeface="Baskerville Old Face" panose="02020602080505020303" pitchFamily="18" charset="0"/>
              </a:rPr>
              <a:t>, Co. Donegal </a:t>
            </a:r>
            <a:br>
              <a:rPr lang="en-IE" sz="4000" cap="none" dirty="0" smtClean="0">
                <a:latin typeface="Baskerville Old Face" panose="02020602080505020303" pitchFamily="18" charset="0"/>
              </a:rPr>
            </a:br>
            <a:r>
              <a:rPr lang="en-IE" sz="4000" cap="none" dirty="0" smtClean="0">
                <a:latin typeface="Baskerville Old Face" panose="02020602080505020303" pitchFamily="18" charset="0"/>
              </a:rPr>
              <a:t>07491 21047 </a:t>
            </a:r>
            <a:br>
              <a:rPr lang="en-IE" sz="4000" cap="none" dirty="0" smtClean="0">
                <a:latin typeface="Baskerville Old Face" panose="02020602080505020303" pitchFamily="18" charset="0"/>
              </a:rPr>
            </a:br>
            <a:r>
              <a:rPr lang="en-IE" sz="4000" cap="none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www.errigalcollege.ie</a:t>
            </a:r>
            <a:r>
              <a:rPr lang="en-IE" sz="2200" cap="none" dirty="0" smtClean="0">
                <a:latin typeface="Baskerville Old Face" panose="02020602080505020303" pitchFamily="18" charset="0"/>
              </a:rPr>
              <a:t/>
            </a:r>
            <a:br>
              <a:rPr lang="en-IE" sz="2200" cap="none" dirty="0" smtClean="0">
                <a:latin typeface="Baskerville Old Face" panose="02020602080505020303" pitchFamily="18" charset="0"/>
              </a:rPr>
            </a:br>
            <a:r>
              <a:rPr lang="en-IE" sz="6000" cap="none" dirty="0" smtClean="0">
                <a:latin typeface="Baskerville Old Face" panose="02020602080505020303" pitchFamily="18" charset="0"/>
              </a:rPr>
              <a:t/>
            </a:r>
            <a:br>
              <a:rPr lang="en-IE" sz="6000" cap="none" dirty="0" smtClean="0">
                <a:latin typeface="Baskerville Old Face" panose="02020602080505020303" pitchFamily="18" charset="0"/>
              </a:rPr>
            </a:br>
            <a:r>
              <a:rPr lang="en-IE" sz="6000" i="1" dirty="0" smtClean="0">
                <a:latin typeface="Baskerville Old Face" panose="02020602080505020303" pitchFamily="18" charset="0"/>
              </a:rPr>
              <a:t/>
            </a:r>
            <a:br>
              <a:rPr lang="en-IE" sz="6000" i="1" dirty="0" smtClean="0">
                <a:latin typeface="Baskerville Old Face" panose="02020602080505020303" pitchFamily="18" charset="0"/>
              </a:rPr>
            </a:br>
            <a:r>
              <a:rPr lang="en-IE" sz="6000" i="1" dirty="0" smtClean="0">
                <a:latin typeface="Baskerville Old Face" panose="02020602080505020303" pitchFamily="18" charset="0"/>
              </a:rPr>
              <a:t/>
            </a:r>
            <a:br>
              <a:rPr lang="en-IE" sz="6000" i="1" dirty="0" smtClean="0">
                <a:latin typeface="Baskerville Old Face" panose="02020602080505020303" pitchFamily="18" charset="0"/>
              </a:rPr>
            </a:br>
            <a:endParaRPr lang="en-IE" sz="5400" i="1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2" y="152862"/>
            <a:ext cx="1559025" cy="13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9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0"/>
            <a:ext cx="9782240" cy="1507067"/>
          </a:xfrm>
        </p:spPr>
        <p:txBody>
          <a:bodyPr>
            <a:normAutofit/>
          </a:bodyPr>
          <a:lstStyle/>
          <a:p>
            <a:r>
              <a:rPr lang="en-IE" sz="4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ERRIGAL COLLGE PLC COURSES </a:t>
            </a:r>
            <a:endParaRPr lang="en-IE" sz="4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507067"/>
            <a:ext cx="9492082" cy="4696326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Baskerville Old Face" panose="02020602080505020303" pitchFamily="18" charset="0"/>
              </a:rPr>
              <a:t> Nursing </a:t>
            </a:r>
            <a:r>
              <a:rPr lang="en-IE" sz="3200" dirty="0">
                <a:latin typeface="Baskerville Old Face" panose="02020602080505020303" pitchFamily="18" charset="0"/>
              </a:rPr>
              <a:t>S</a:t>
            </a:r>
            <a:r>
              <a:rPr lang="en-IE" sz="3200" dirty="0" smtClean="0">
                <a:latin typeface="Baskerville Old Face" panose="02020602080505020303" pitchFamily="18" charset="0"/>
              </a:rPr>
              <a:t>tudies (5M4349)</a:t>
            </a:r>
          </a:p>
          <a:p>
            <a:r>
              <a:rPr lang="en-IE" sz="3200" dirty="0" smtClean="0">
                <a:latin typeface="Baskerville Old Face" panose="02020602080505020303" pitchFamily="18" charset="0"/>
              </a:rPr>
              <a:t> General Studies - Pre-University Arts (5M3114)</a:t>
            </a:r>
          </a:p>
          <a:p>
            <a:r>
              <a:rPr lang="en-IE" sz="3200" dirty="0" smtClean="0">
                <a:latin typeface="Baskerville Old Face" panose="02020602080505020303" pitchFamily="18" charset="0"/>
              </a:rPr>
              <a:t> Sports, Recreation &amp; Exercise (5M5146)</a:t>
            </a:r>
          </a:p>
          <a:p>
            <a:r>
              <a:rPr lang="en-IE" sz="3200" dirty="0" smtClean="0">
                <a:latin typeface="Baskerville Old Face" panose="02020602080505020303" pitchFamily="18" charset="0"/>
              </a:rPr>
              <a:t> Art, Craft &amp; Design (5M1984)</a:t>
            </a:r>
          </a:p>
          <a:p>
            <a:r>
              <a:rPr lang="en-IE" sz="3200" dirty="0" smtClean="0">
                <a:latin typeface="Baskerville Old Face" panose="02020602080505020303" pitchFamily="18" charset="0"/>
              </a:rPr>
              <a:t> Business Studies (5M2102)</a:t>
            </a:r>
          </a:p>
          <a:p>
            <a:r>
              <a:rPr lang="en-IE" sz="3200" dirty="0" smtClean="0">
                <a:latin typeface="Baskerville Old Face" panose="02020602080505020303" pitchFamily="18" charset="0"/>
              </a:rPr>
              <a:t> Early </a:t>
            </a:r>
            <a:r>
              <a:rPr lang="en-IE" sz="3200" dirty="0">
                <a:latin typeface="Baskerville Old Face" panose="02020602080505020303" pitchFamily="18" charset="0"/>
              </a:rPr>
              <a:t>C</a:t>
            </a:r>
            <a:r>
              <a:rPr lang="en-IE" sz="3200" dirty="0" smtClean="0">
                <a:latin typeface="Baskerville Old Face" panose="02020602080505020303" pitchFamily="18" charset="0"/>
              </a:rPr>
              <a:t>hildhood </a:t>
            </a:r>
            <a:r>
              <a:rPr lang="en-IE" sz="3200" dirty="0">
                <a:latin typeface="Baskerville Old Face" panose="02020602080505020303" pitchFamily="18" charset="0"/>
              </a:rPr>
              <a:t>C</a:t>
            </a:r>
            <a:r>
              <a:rPr lang="en-IE" sz="3200" dirty="0" smtClean="0">
                <a:latin typeface="Baskerville Old Face" panose="02020602080505020303" pitchFamily="18" charset="0"/>
              </a:rPr>
              <a:t>are &amp; Education  (5M2009)</a:t>
            </a:r>
          </a:p>
          <a:p>
            <a:r>
              <a:rPr lang="en-IE" sz="3200" dirty="0" smtClean="0">
                <a:latin typeface="Baskerville Old Face" panose="02020602080505020303" pitchFamily="18" charset="0"/>
              </a:rPr>
              <a:t> Hospitality Operations (5M2083)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452" y="367308"/>
            <a:ext cx="1365622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86957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47" y="846388"/>
            <a:ext cx="11626516" cy="5811086"/>
          </a:xfrm>
        </p:spPr>
        <p:txBody>
          <a:bodyPr>
            <a:normAutofit fontScale="90000"/>
          </a:bodyPr>
          <a:lstStyle/>
          <a:p>
            <a:pPr algn="ctr"/>
            <a:r>
              <a:rPr lang="en-IE" sz="8900" b="1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St. Catherine’s vocational </a:t>
            </a:r>
            <a:br>
              <a:rPr lang="en-IE" sz="8900" b="1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</a:br>
            <a:r>
              <a:rPr lang="en-IE" sz="8900" b="1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school</a:t>
            </a:r>
            <a:r>
              <a:rPr lang="en-IE" sz="5400" dirty="0">
                <a:solidFill>
                  <a:prstClr val="white"/>
                </a:solidFill>
                <a:latin typeface="Baskerville Old Face" panose="02020602080505020303" pitchFamily="18" charset="0"/>
              </a:rPr>
              <a:t/>
            </a:r>
            <a:br>
              <a:rPr lang="en-IE" sz="5400" dirty="0">
                <a:solidFill>
                  <a:prstClr val="white"/>
                </a:solidFill>
                <a:latin typeface="Baskerville Old Face" panose="02020602080505020303" pitchFamily="18" charset="0"/>
              </a:rPr>
            </a:br>
            <a:r>
              <a:rPr lang="en-IE" sz="5400" dirty="0">
                <a:solidFill>
                  <a:prstClr val="white"/>
                </a:solidFill>
                <a:latin typeface="Baskerville Old Face" panose="02020602080505020303" pitchFamily="18" charset="0"/>
              </a:rPr>
              <a:t/>
            </a:r>
            <a:br>
              <a:rPr lang="en-IE" sz="5400" dirty="0">
                <a:solidFill>
                  <a:prstClr val="white"/>
                </a:solidFill>
                <a:latin typeface="Baskerville Old Face" panose="02020602080505020303" pitchFamily="18" charset="0"/>
              </a:rPr>
            </a:br>
            <a:r>
              <a:rPr lang="en-IE" sz="4000" cap="none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Killybegs, </a:t>
            </a:r>
            <a:r>
              <a:rPr lang="en-IE" sz="4000" cap="none" dirty="0">
                <a:solidFill>
                  <a:prstClr val="white"/>
                </a:solidFill>
                <a:latin typeface="Baskerville Old Face" panose="02020602080505020303" pitchFamily="18" charset="0"/>
              </a:rPr>
              <a:t>Co. Donegal </a:t>
            </a:r>
            <a:br>
              <a:rPr lang="en-IE" sz="4000" cap="none" dirty="0">
                <a:solidFill>
                  <a:prstClr val="white"/>
                </a:solidFill>
                <a:latin typeface="Baskerville Old Face" panose="02020602080505020303" pitchFamily="18" charset="0"/>
              </a:rPr>
            </a:br>
            <a:r>
              <a:rPr lang="en-IE" sz="4000" cap="none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07497 31491</a:t>
            </a:r>
            <a:r>
              <a:rPr lang="en-IE" sz="4000" cap="none" dirty="0">
                <a:solidFill>
                  <a:prstClr val="white"/>
                </a:solidFill>
                <a:latin typeface="Baskerville Old Face" panose="02020602080505020303" pitchFamily="18" charset="0"/>
              </a:rPr>
              <a:t/>
            </a:r>
            <a:br>
              <a:rPr lang="en-IE" sz="4000" cap="none" dirty="0">
                <a:solidFill>
                  <a:prstClr val="white"/>
                </a:solidFill>
                <a:latin typeface="Baskerville Old Face" panose="02020602080505020303" pitchFamily="18" charset="0"/>
              </a:rPr>
            </a:br>
            <a:r>
              <a:rPr lang="en-IE" sz="4000" cap="none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stcatherines@donegaletb.ie</a:t>
            </a:r>
            <a:r>
              <a:rPr lang="en-IE" sz="40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IE" sz="40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382450"/>
            <a:ext cx="1232452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053010" cy="1507067"/>
          </a:xfrm>
        </p:spPr>
        <p:txBody>
          <a:bodyPr>
            <a:normAutofit fontScale="90000"/>
          </a:bodyPr>
          <a:lstStyle/>
          <a:p>
            <a:r>
              <a:rPr lang="en-IE" sz="4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St. Catherine’s vocational </a:t>
            </a:r>
            <a:br>
              <a:rPr lang="en-IE" sz="4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en-IE" sz="4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school PLC COURSES </a:t>
            </a:r>
            <a:endParaRPr lang="en-IE" sz="4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315452"/>
            <a:ext cx="11507788" cy="55425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E" sz="32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IE" sz="3200" b="1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Level 5:</a:t>
            </a:r>
          </a:p>
          <a:p>
            <a:r>
              <a:rPr lang="en-IE" sz="3200" dirty="0" smtClean="0">
                <a:latin typeface="Baskerville Old Face" panose="02020602080505020303" pitchFamily="18" charset="0"/>
              </a:rPr>
              <a:t> Nursing </a:t>
            </a:r>
            <a:r>
              <a:rPr lang="en-IE" sz="3200" dirty="0">
                <a:latin typeface="Baskerville Old Face" panose="02020602080505020303" pitchFamily="18" charset="0"/>
              </a:rPr>
              <a:t>S</a:t>
            </a:r>
            <a:r>
              <a:rPr lang="en-IE" sz="3200" dirty="0" smtClean="0">
                <a:latin typeface="Baskerville Old Face" panose="02020602080505020303" pitchFamily="18" charset="0"/>
              </a:rPr>
              <a:t>tudies (5M4349)</a:t>
            </a:r>
          </a:p>
          <a:p>
            <a:r>
              <a:rPr lang="en-IE" sz="3200" dirty="0" smtClean="0">
                <a:latin typeface="Baskerville Old Face" panose="02020602080505020303" pitchFamily="18" charset="0"/>
              </a:rPr>
              <a:t> Horticulture (5M2586)</a:t>
            </a:r>
          </a:p>
          <a:p>
            <a:r>
              <a:rPr lang="en-IE" sz="3200" dirty="0" smtClean="0">
                <a:latin typeface="Baskerville Old Face" panose="02020602080505020303" pitchFamily="18" charset="0"/>
              </a:rPr>
              <a:t> </a:t>
            </a:r>
            <a:r>
              <a:rPr lang="en-IE" sz="3200" dirty="0" err="1" smtClean="0">
                <a:latin typeface="Baskerville Old Face" panose="02020602080505020303" pitchFamily="18" charset="0"/>
              </a:rPr>
              <a:t>eBusiness</a:t>
            </a:r>
            <a:r>
              <a:rPr lang="en-IE" sz="3200" dirty="0" smtClean="0">
                <a:latin typeface="Baskerville Old Face" panose="02020602080505020303" pitchFamily="18" charset="0"/>
              </a:rPr>
              <a:t> (5M0828)</a:t>
            </a:r>
          </a:p>
          <a:p>
            <a:r>
              <a:rPr lang="en-IE" sz="3200" dirty="0" smtClean="0">
                <a:latin typeface="Baskerville Old Face" panose="02020602080505020303" pitchFamily="18" charset="0"/>
              </a:rPr>
              <a:t> Health Care Support (5M4339)</a:t>
            </a:r>
          </a:p>
          <a:p>
            <a:r>
              <a:rPr lang="en-IE" sz="3200" dirty="0">
                <a:latin typeface="Baskerville Old Face" panose="02020602080505020303" pitchFamily="18" charset="0"/>
              </a:rPr>
              <a:t> Early Childhood Care &amp; Education  (5M2009)</a:t>
            </a:r>
          </a:p>
          <a:p>
            <a:pPr marL="0" indent="0">
              <a:buNone/>
            </a:pPr>
            <a:endParaRPr lang="en-IE" sz="32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IE" sz="3200" b="1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Level 6:</a:t>
            </a:r>
          </a:p>
          <a:p>
            <a:r>
              <a:rPr lang="en-IE" sz="3200" dirty="0">
                <a:latin typeface="Baskerville Old Face" panose="02020602080505020303" pitchFamily="18" charset="0"/>
              </a:rPr>
              <a:t>Early Childhood Care &amp; Education (6M2007)</a:t>
            </a:r>
          </a:p>
          <a:p>
            <a:endParaRPr lang="en-IE" sz="3200" dirty="0" smtClean="0">
              <a:latin typeface="Baskerville Old Face" panose="02020602080505020303" pitchFamily="18" charset="0"/>
            </a:endParaRPr>
          </a:p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27" y="213485"/>
            <a:ext cx="1232452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59738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0">
              <a:srgbClr val="0070C0"/>
            </a:gs>
            <a:gs pos="99000">
              <a:schemeClr val="tx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350" y="1107471"/>
            <a:ext cx="10515600" cy="6003591"/>
          </a:xfrm>
        </p:spPr>
        <p:txBody>
          <a:bodyPr>
            <a:normAutofit fontScale="90000"/>
          </a:bodyPr>
          <a:lstStyle/>
          <a:p>
            <a:pPr algn="ctr"/>
            <a:r>
              <a:rPr lang="en-IE" sz="6000" dirty="0" smtClean="0">
                <a:latin typeface="Baskerville Old Face" panose="02020602080505020303" pitchFamily="18" charset="0"/>
              </a:rPr>
              <a:t/>
            </a:r>
            <a:br>
              <a:rPr lang="en-IE" sz="6000" dirty="0" smtClean="0">
                <a:latin typeface="Baskerville Old Face" panose="02020602080505020303" pitchFamily="18" charset="0"/>
              </a:rPr>
            </a:br>
            <a:r>
              <a:rPr lang="en-IE" sz="6000" dirty="0">
                <a:latin typeface="Baskerville Old Face" panose="02020602080505020303" pitchFamily="18" charset="0"/>
              </a:rPr>
              <a:t/>
            </a:r>
            <a:br>
              <a:rPr lang="en-IE" sz="6000" dirty="0">
                <a:latin typeface="Baskerville Old Face" panose="02020602080505020303" pitchFamily="18" charset="0"/>
              </a:rPr>
            </a:br>
            <a:r>
              <a:rPr lang="en-IE" sz="6000" dirty="0" smtClean="0">
                <a:latin typeface="Baskerville Old Face" panose="02020602080505020303" pitchFamily="18" charset="0"/>
              </a:rPr>
              <a:t/>
            </a:r>
            <a:br>
              <a:rPr lang="en-IE" sz="6000" dirty="0" smtClean="0">
                <a:latin typeface="Baskerville Old Face" panose="02020602080505020303" pitchFamily="18" charset="0"/>
              </a:rPr>
            </a:br>
            <a:r>
              <a:rPr lang="en-IE" sz="8900" b="1" dirty="0" smtClean="0">
                <a:latin typeface="Baskerville Old Face" panose="02020602080505020303" pitchFamily="18" charset="0"/>
              </a:rPr>
              <a:t>FINN VALLEY COLLEGE</a:t>
            </a:r>
            <a:r>
              <a:rPr lang="en-IE" sz="6000" dirty="0" smtClean="0">
                <a:latin typeface="Baskerville Old Face" panose="02020602080505020303" pitchFamily="18" charset="0"/>
              </a:rPr>
              <a:t/>
            </a:r>
            <a:br>
              <a:rPr lang="en-IE" sz="6000" dirty="0" smtClean="0">
                <a:latin typeface="Baskerville Old Face" panose="02020602080505020303" pitchFamily="18" charset="0"/>
              </a:rPr>
            </a:br>
            <a:r>
              <a:rPr lang="en-IE" sz="6000" dirty="0" smtClean="0">
                <a:latin typeface="Baskerville Old Face" panose="02020602080505020303" pitchFamily="18" charset="0"/>
              </a:rPr>
              <a:t/>
            </a:r>
            <a:br>
              <a:rPr lang="en-IE" sz="6000" dirty="0" smtClean="0">
                <a:latin typeface="Baskerville Old Face" panose="02020602080505020303" pitchFamily="18" charset="0"/>
              </a:rPr>
            </a:br>
            <a:r>
              <a:rPr lang="en-IE" sz="4000" cap="none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Drumboe Lower, </a:t>
            </a:r>
            <a:r>
              <a:rPr lang="en-IE" sz="4000" cap="none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Stranorlar</a:t>
            </a:r>
            <a:r>
              <a:rPr lang="en-IE" sz="4000" cap="none" dirty="0">
                <a:solidFill>
                  <a:prstClr val="white"/>
                </a:solidFill>
                <a:latin typeface="Baskerville Old Face" panose="02020602080505020303" pitchFamily="18" charset="0"/>
              </a:rPr>
              <a:t>,</a:t>
            </a:r>
            <a:r>
              <a:rPr lang="en-IE" sz="4000" cap="none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 Co</a:t>
            </a:r>
            <a:r>
              <a:rPr lang="en-IE" sz="4000" cap="none" dirty="0">
                <a:solidFill>
                  <a:prstClr val="white"/>
                </a:solidFill>
                <a:latin typeface="Baskerville Old Face" panose="02020602080505020303" pitchFamily="18" charset="0"/>
              </a:rPr>
              <a:t>. Donegal </a:t>
            </a:r>
            <a:br>
              <a:rPr lang="en-IE" sz="4000" cap="none" dirty="0">
                <a:solidFill>
                  <a:prstClr val="white"/>
                </a:solidFill>
                <a:latin typeface="Baskerville Old Face" panose="02020602080505020303" pitchFamily="18" charset="0"/>
              </a:rPr>
            </a:br>
            <a:r>
              <a:rPr lang="en-IE" sz="4000" cap="none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07491 31684</a:t>
            </a:r>
            <a:r>
              <a:rPr lang="en-IE" sz="4000" cap="none" dirty="0">
                <a:solidFill>
                  <a:prstClr val="white"/>
                </a:solidFill>
                <a:latin typeface="Baskerville Old Face" panose="02020602080505020303" pitchFamily="18" charset="0"/>
              </a:rPr>
              <a:t/>
            </a:r>
            <a:br>
              <a:rPr lang="en-IE" sz="4000" cap="none" dirty="0">
                <a:solidFill>
                  <a:prstClr val="white"/>
                </a:solidFill>
                <a:latin typeface="Baskerville Old Face" panose="02020602080505020303" pitchFamily="18" charset="0"/>
              </a:rPr>
            </a:br>
            <a:r>
              <a:rPr lang="en-IE" sz="4000" cap="none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finnvalleycollege@donegaletb.ie</a:t>
            </a:r>
            <a:r>
              <a:rPr lang="en-IE" sz="60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IE" sz="60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IE" sz="6000" i="1" dirty="0" smtClean="0">
                <a:latin typeface="Baskerville Old Face" panose="02020602080505020303" pitchFamily="18" charset="0"/>
              </a:rPr>
              <a:t/>
            </a:r>
            <a:br>
              <a:rPr lang="en-IE" sz="6000" i="1" dirty="0" smtClean="0">
                <a:latin typeface="Baskerville Old Face" panose="02020602080505020303" pitchFamily="18" charset="0"/>
              </a:rPr>
            </a:br>
            <a:r>
              <a:rPr lang="en-IE" sz="6000" i="1" dirty="0" smtClean="0">
                <a:latin typeface="Baskerville Old Face" panose="02020602080505020303" pitchFamily="18" charset="0"/>
              </a:rPr>
              <a:t/>
            </a:r>
            <a:br>
              <a:rPr lang="en-IE" sz="6000" i="1" dirty="0" smtClean="0">
                <a:latin typeface="Baskerville Old Face" panose="02020602080505020303" pitchFamily="18" charset="0"/>
              </a:rPr>
            </a:br>
            <a:endParaRPr lang="en-IE" sz="5400" i="1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75" y="250220"/>
            <a:ext cx="1509582" cy="16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9151"/>
            <a:ext cx="9782240" cy="1507067"/>
          </a:xfrm>
        </p:spPr>
        <p:txBody>
          <a:bodyPr>
            <a:normAutofit fontScale="90000"/>
          </a:bodyPr>
          <a:lstStyle/>
          <a:p>
            <a:r>
              <a:rPr lang="en-IE" sz="4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Finn valley college </a:t>
            </a:r>
            <a:br>
              <a:rPr lang="en-IE" sz="4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en-IE" sz="4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PLC COURSES </a:t>
            </a:r>
            <a:endParaRPr lang="en-IE" sz="4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414543"/>
            <a:ext cx="9492082" cy="46963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32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IE" sz="32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Level 5 </a:t>
            </a:r>
          </a:p>
          <a:p>
            <a:r>
              <a:rPr lang="en-IE" sz="3200" dirty="0" smtClean="0">
                <a:latin typeface="Baskerville Old Face" panose="02020602080505020303" pitchFamily="18" charset="0"/>
              </a:rPr>
              <a:t>Business Administration (5M2468)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674" y="269151"/>
            <a:ext cx="2204370" cy="23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15165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3292</TotalTime>
  <Words>278</Words>
  <Application>Microsoft Office PowerPoint</Application>
  <PresentationFormat>Widescreen</PresentationFormat>
  <Paragraphs>51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Baskerville Old Face</vt:lpstr>
      <vt:lpstr>Century Gothic</vt:lpstr>
      <vt:lpstr>Wingdings</vt:lpstr>
      <vt:lpstr>Wingdings 3</vt:lpstr>
      <vt:lpstr>Slice</vt:lpstr>
      <vt:lpstr>FETAC  level 5   post leaving certificate COURSES  Donegal ETB   “LINKING LEARNING  TO LIFE” </vt:lpstr>
      <vt:lpstr>    </vt:lpstr>
      <vt:lpstr>    </vt:lpstr>
      <vt:lpstr>    Errigal  College   Windyhall, Letterkenny, Co. Donegal  07491 21047  www.errigalcollege.ie    </vt:lpstr>
      <vt:lpstr>ERRIGAL COLLGE PLC COURSES </vt:lpstr>
      <vt:lpstr>St. Catherine’s vocational  school  Killybegs, Co. Donegal  07497 31491 stcatherines@donegaletb.ie </vt:lpstr>
      <vt:lpstr>St. Catherine’s vocational  school PLC COURSES </vt:lpstr>
      <vt:lpstr>   FINN VALLEY COLLEGE  Drumboe Lower, Stranorlar, Co. Donegal  07491 31684 finnvalleycollege@donegaletb.ie   </vt:lpstr>
      <vt:lpstr>Finn valley college  PLC COURSES </vt:lpstr>
      <vt:lpstr>Coláiste Phobail Cholmcille  Tory Island, Co. Donegal  074 91 65448 cpcthorai@donegaletb.ie   </vt:lpstr>
      <vt:lpstr>Coláiste Phobail Cholmcille PLC COURSES </vt:lpstr>
      <vt:lpstr>PowerPoint Presentation</vt:lpstr>
      <vt:lpstr>…Link learning  to youR life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Stokes,TerenceGabriel</dc:creator>
  <cp:lastModifiedBy>User</cp:lastModifiedBy>
  <cp:revision>64</cp:revision>
  <dcterms:created xsi:type="dcterms:W3CDTF">2014-05-19T12:25:32Z</dcterms:created>
  <dcterms:modified xsi:type="dcterms:W3CDTF">2014-08-14T11:19:22Z</dcterms:modified>
</cp:coreProperties>
</file>